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74" r:id="rId6"/>
    <p:sldId id="262" r:id="rId7"/>
    <p:sldId id="264" r:id="rId8"/>
    <p:sldId id="263" r:id="rId9"/>
    <p:sldId id="269" r:id="rId10"/>
    <p:sldId id="267" r:id="rId11"/>
    <p:sldId id="271" r:id="rId12"/>
    <p:sldId id="268" r:id="rId13"/>
    <p:sldId id="270" r:id="rId14"/>
    <p:sldId id="275" r:id="rId15"/>
    <p:sldId id="261" r:id="rId16"/>
    <p:sldId id="276" r:id="rId17"/>
    <p:sldId id="277" r:id="rId18"/>
    <p:sldId id="279" r:id="rId19"/>
    <p:sldId id="280" r:id="rId20"/>
    <p:sldId id="260" r:id="rId21"/>
    <p:sldId id="282" r:id="rId22"/>
    <p:sldId id="281" r:id="rId23"/>
    <p:sldId id="283" r:id="rId24"/>
    <p:sldId id="284" r:id="rId25"/>
    <p:sldId id="266" r:id="rId26"/>
    <p:sldId id="285" r:id="rId27"/>
    <p:sldId id="273" r:id="rId28"/>
    <p:sldId id="272" r:id="rId29"/>
    <p:sldId id="286" r:id="rId30"/>
    <p:sldId id="287" r:id="rId31"/>
    <p:sldId id="265" r:id="rId3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660"/>
  </p:normalViewPr>
  <p:slideViewPr>
    <p:cSldViewPr snapToGrid="0">
      <p:cViewPr varScale="1">
        <p:scale>
          <a:sx n="82" d="100"/>
          <a:sy n="82" d="100"/>
        </p:scale>
        <p:origin x="58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DF631-F663-40F1-9B30-6C9C087DDDAC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6554C-20D9-4B23-999D-5D56912E4D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0628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Veel vluchtelingen naar Nederland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6554C-20D9-4B23-999D-5D56912E4D8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7501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-Zijkant kon weer onder water worden gezet</a:t>
            </a:r>
          </a:p>
          <a:p>
            <a:r>
              <a:rPr lang="nl-NL" dirty="0"/>
              <a:t>-In 1613</a:t>
            </a:r>
            <a:r>
              <a:rPr lang="nl-NL" baseline="0" dirty="0"/>
              <a:t> bijna failliet door de bouw</a:t>
            </a:r>
          </a:p>
          <a:p>
            <a:r>
              <a:rPr lang="nl-NL" baseline="0" dirty="0"/>
              <a:t>-Godsdienstvrijheid, maar katholieke missen wel verboden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6554C-20D9-4B23-999D-5D56912E4D8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9374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50D9552-3BAF-47D2-A515-24DEFE58BCA1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E46F410-A880-476F-A155-6E9354AF7B7C}" type="slidenum">
              <a:rPr lang="nl-NL" smtClean="0"/>
              <a:t>‹nr.›</a:t>
            </a:fld>
            <a:endParaRPr lang="nl-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365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9552-3BAF-47D2-A515-24DEFE58BCA1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F410-A880-476F-A155-6E9354AF7B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1230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9552-3BAF-47D2-A515-24DEFE58BCA1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F410-A880-476F-A155-6E9354AF7B7C}" type="slidenum">
              <a:rPr lang="nl-NL" smtClean="0"/>
              <a:t>‹nr.›</a:t>
            </a:fld>
            <a:endParaRPr lang="nl-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600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9552-3BAF-47D2-A515-24DEFE58BCA1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F410-A880-476F-A155-6E9354AF7B7C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806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9552-3BAF-47D2-A515-24DEFE58BCA1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F410-A880-476F-A155-6E9354AF7B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7855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9552-3BAF-47D2-A515-24DEFE58BCA1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F410-A880-476F-A155-6E9354AF7B7C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824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9552-3BAF-47D2-A515-24DEFE58BCA1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F410-A880-476F-A155-6E9354AF7B7C}" type="slidenum">
              <a:rPr lang="nl-NL" smtClean="0"/>
              <a:t>‹nr.›</a:t>
            </a:fld>
            <a:endParaRPr lang="nl-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329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9552-3BAF-47D2-A515-24DEFE58BCA1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F410-A880-476F-A155-6E9354AF7B7C}" type="slidenum">
              <a:rPr lang="nl-NL" smtClean="0"/>
              <a:t>‹nr.›</a:t>
            </a:fld>
            <a:endParaRPr lang="nl-N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904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9552-3BAF-47D2-A515-24DEFE58BCA1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F410-A880-476F-A155-6E9354AF7B7C}" type="slidenum">
              <a:rPr lang="nl-NL" smtClean="0"/>
              <a:t>‹nr.›</a:t>
            </a:fld>
            <a:endParaRPr lang="nl-N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034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9552-3BAF-47D2-A515-24DEFE58BCA1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F410-A880-476F-A155-6E9354AF7B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6992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9552-3BAF-47D2-A515-24DEFE58BCA1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F410-A880-476F-A155-6E9354AF7B7C}" type="slidenum">
              <a:rPr lang="nl-NL" smtClean="0"/>
              <a:t>‹nr.›</a:t>
            </a:fld>
            <a:endParaRPr lang="nl-N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898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9552-3BAF-47D2-A515-24DEFE58BCA1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F410-A880-476F-A155-6E9354AF7B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9992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9552-3BAF-47D2-A515-24DEFE58BCA1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F410-A880-476F-A155-6E9354AF7B7C}" type="slidenum">
              <a:rPr lang="nl-NL" smtClean="0"/>
              <a:t>‹nr.›</a:t>
            </a:fld>
            <a:endParaRPr lang="nl-N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278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9552-3BAF-47D2-A515-24DEFE58BCA1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F410-A880-476F-A155-6E9354AF7B7C}" type="slidenum">
              <a:rPr lang="nl-NL" smtClean="0"/>
              <a:t>‹nr.›</a:t>
            </a:fld>
            <a:endParaRPr lang="nl-N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070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9552-3BAF-47D2-A515-24DEFE58BCA1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F410-A880-476F-A155-6E9354AF7B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481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9552-3BAF-47D2-A515-24DEFE58BCA1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F410-A880-476F-A155-6E9354AF7B7C}" type="slidenum">
              <a:rPr lang="nl-NL" smtClean="0"/>
              <a:t>‹nr.›</a:t>
            </a:fld>
            <a:endParaRPr lang="nl-N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857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9552-3BAF-47D2-A515-24DEFE58BCA1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F410-A880-476F-A155-6E9354AF7B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283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50D9552-3BAF-47D2-A515-24DEFE58BCA1}" type="datetimeFigureOut">
              <a:rPr lang="nl-NL" smtClean="0"/>
              <a:t>23-2-2017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E46F410-A880-476F-A155-6E9354AF7B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808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hooltv.nl/video/histoclips-slavernij/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hetklokhuis.nl/tv-uitzending/1712/Rembrandt%20van%20Rijn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hooltv.nl/video/welkom-in-de-gouden-eeuw-politiek/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Nederland en de Gouden eeuw</a:t>
            </a:r>
          </a:p>
        </p:txBody>
      </p:sp>
      <p:pic>
        <p:nvPicPr>
          <p:cNvPr id="1028" name="Picture 4" descr="Afbeeldingsresultaat voor vo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9987" y="4522765"/>
            <a:ext cx="1423106" cy="145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beeldingsresultaat voor vo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4384" y="4372192"/>
            <a:ext cx="24765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grachtengord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72" y="3850155"/>
            <a:ext cx="3705226" cy="234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at voor val van antwerpen 158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219" y="2096110"/>
            <a:ext cx="3062176" cy="216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fbeeldingsresultaat voor gouden eeu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384" y="1909110"/>
            <a:ext cx="209550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fbeeldingsresultaat voor west indische compagni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682" y="4522765"/>
            <a:ext cx="2006345" cy="136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844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Slavenhandel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>
                <a:hlinkClick r:id="rId2"/>
              </a:rPr>
              <a:t>http://www.schooltv.nl/video/histoclips-slavernij/</a:t>
            </a:r>
            <a:endParaRPr lang="nl-NL"/>
          </a:p>
          <a:p>
            <a:r>
              <a:rPr lang="nl-NL"/>
              <a:t>Duistere </a:t>
            </a:r>
            <a:r>
              <a:rPr lang="nl-NL" dirty="0"/>
              <a:t>bladzijde van de geschiedenis</a:t>
            </a:r>
          </a:p>
          <a:p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nl-NL" dirty="0"/>
              <a:t>-Hoe de zwarte Afrikanen slaaf werden</a:t>
            </a:r>
          </a:p>
          <a:p>
            <a:pPr marL="0" lvl="0" indent="0">
              <a:buNone/>
            </a:pPr>
            <a:r>
              <a:rPr lang="nl-NL" dirty="0"/>
              <a:t>-Hoe de omstandigheden aan boord waren</a:t>
            </a:r>
          </a:p>
          <a:p>
            <a:pPr marL="0" lvl="0" indent="0">
              <a:buNone/>
            </a:pPr>
            <a:r>
              <a:rPr lang="nl-NL" dirty="0"/>
              <a:t>-Hoe ze behandeld werden in Amerika (veiling, plantages)</a:t>
            </a:r>
          </a:p>
          <a:p>
            <a:pPr marL="0" lvl="0" indent="0">
              <a:buNone/>
            </a:pPr>
            <a:r>
              <a:rPr lang="nl-NL" dirty="0"/>
              <a:t>-Wat de slaven deden om aan de slavernij te ontkomen.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Maak van de aantekeningen een verslag van ongeveer 20 regels.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26263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Driehoeks handel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8263" y="2024979"/>
            <a:ext cx="8615983" cy="4307992"/>
          </a:xfrm>
          <a:prstGeom prst="rect">
            <a:avLst/>
          </a:prstGeom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6080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Kritiek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Afbeeldingsresultaat voor jan pieterszoon coenstraa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624" y="2560320"/>
            <a:ext cx="5320590" cy="341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58" y="2805684"/>
            <a:ext cx="47625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37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05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Cultureel Aspect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5402" y="2550180"/>
            <a:ext cx="4718304" cy="3310128"/>
          </a:xfrm>
        </p:spPr>
        <p:txBody>
          <a:bodyPr/>
          <a:lstStyle/>
          <a:p>
            <a:r>
              <a:rPr lang="nl-NL" dirty="0"/>
              <a:t>Wat is nou eigenlijk Cultuur?</a:t>
            </a:r>
          </a:p>
          <a:p>
            <a:r>
              <a:rPr lang="nl-NL" dirty="0"/>
              <a:t>Toename rijken </a:t>
            </a:r>
            <a:r>
              <a:rPr lang="nl-NL" dirty="0">
                <a:sym typeface="Wingdings" panose="05000000000000000000" pitchFamily="2" charset="2"/>
              </a:rPr>
              <a:t> Patriciërs </a:t>
            </a:r>
          </a:p>
          <a:p>
            <a:r>
              <a:rPr lang="nl-NL" dirty="0">
                <a:sym typeface="Wingdings" panose="05000000000000000000" pitchFamily="2" charset="2"/>
              </a:rPr>
              <a:t>Boekdrukkunst </a:t>
            </a:r>
          </a:p>
          <a:p>
            <a:r>
              <a:rPr lang="nl-NL" dirty="0">
                <a:sym typeface="Wingdings" panose="05000000000000000000" pitchFamily="2" charset="2"/>
              </a:rPr>
              <a:t>Bouwkunst</a:t>
            </a:r>
          </a:p>
          <a:p>
            <a:r>
              <a:rPr lang="nl-NL" dirty="0">
                <a:sym typeface="Wingdings" panose="05000000000000000000" pitchFamily="2" charset="2"/>
              </a:rPr>
              <a:t>Kleding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70699" y="3745523"/>
            <a:ext cx="3636672" cy="242444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776757"/>
            <a:ext cx="2011240" cy="213191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254" y="3745523"/>
            <a:ext cx="3922207" cy="245586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93" y="845982"/>
            <a:ext cx="3289423" cy="149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32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Schilderkunst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Schilderkunst: Rembrandt van Rijn</a:t>
            </a:r>
          </a:p>
          <a:p>
            <a:r>
              <a:rPr lang="nl-NL" dirty="0">
                <a:hlinkClick r:id="rId2"/>
              </a:rPr>
              <a:t>http://www.hetklokhuis.nl/tv-uitzending/1712/Rembrandt%20van%20Rijn</a:t>
            </a:r>
            <a:r>
              <a:rPr lang="nl-NL" dirty="0"/>
              <a:t> </a:t>
            </a:r>
          </a:p>
          <a:p>
            <a:endParaRPr lang="nl-NL" dirty="0"/>
          </a:p>
        </p:txBody>
      </p:sp>
      <p:pic>
        <p:nvPicPr>
          <p:cNvPr id="1026" name="Picture 2" descr="Afbeeldingsresultaat voor rembrandt van rijn nachtwach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933" y="2560320"/>
            <a:ext cx="4868348" cy="323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660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6736" y="652948"/>
            <a:ext cx="10993071" cy="5662425"/>
          </a:xfrm>
          <a:prstGeom prst="rect">
            <a:avLst/>
          </a:prstGeom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9305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994" y="492370"/>
            <a:ext cx="8783515" cy="584467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5120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4602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Samenleving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http://www.schooltv.nl/video/welkom-in-de-gouden-eeuw-politiek/</a:t>
            </a:r>
            <a:r>
              <a:rPr lang="nl-NL" dirty="0"/>
              <a:t>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/>
              <a:t>6.16 min-18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278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aspecten gaan we bekijken?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Economisch aspect</a:t>
            </a:r>
          </a:p>
          <a:p>
            <a:r>
              <a:rPr lang="nl-NL" dirty="0"/>
              <a:t>Cultureel aspect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Politiek aspect</a:t>
            </a:r>
          </a:p>
          <a:p>
            <a:r>
              <a:rPr lang="nl-NL" dirty="0"/>
              <a:t>Wetenschappelijk aspect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79" y="3868616"/>
            <a:ext cx="3362561" cy="2179438"/>
          </a:xfrm>
          <a:prstGeom prst="rect">
            <a:avLst/>
          </a:prstGeom>
        </p:spPr>
      </p:pic>
      <p:pic>
        <p:nvPicPr>
          <p:cNvPr id="6" name="Picture 4" descr="Afbeeldingsresultaat voor vo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6487" y="900100"/>
            <a:ext cx="1222120" cy="124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438" y="684147"/>
            <a:ext cx="1591409" cy="229307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15" y="3868615"/>
            <a:ext cx="3641567" cy="227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2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Politiek/Bestuur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Republiek</a:t>
            </a:r>
          </a:p>
          <a:p>
            <a:r>
              <a:rPr lang="nl-NL" dirty="0"/>
              <a:t>Staten Generaal </a:t>
            </a:r>
          </a:p>
          <a:p>
            <a:r>
              <a:rPr lang="nl-NL" dirty="0"/>
              <a:t>Gewesten </a:t>
            </a:r>
          </a:p>
          <a:p>
            <a:r>
              <a:rPr lang="nl-NL" dirty="0"/>
              <a:t>Tolerant </a:t>
            </a:r>
          </a:p>
          <a:p>
            <a:r>
              <a:rPr lang="nl-NL" dirty="0"/>
              <a:t>Wel katholieken?? </a:t>
            </a:r>
            <a:r>
              <a:rPr lang="nl-NL" dirty="0">
                <a:sym typeface="Wingdings" panose="05000000000000000000" pitchFamily="2" charset="2"/>
              </a:rPr>
              <a:t> schuilkerken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35906" y="2444263"/>
            <a:ext cx="5063869" cy="290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47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hebben we gezien in het filmpje?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95401" y="2556932"/>
            <a:ext cx="5610224" cy="3318936"/>
          </a:xfrm>
        </p:spPr>
        <p:txBody>
          <a:bodyPr>
            <a:normAutofit/>
          </a:bodyPr>
          <a:lstStyle/>
          <a:p>
            <a:r>
              <a:rPr lang="nl-NL" dirty="0"/>
              <a:t>-Tolerant, handel</a:t>
            </a:r>
            <a:br>
              <a:rPr lang="nl-NL" dirty="0"/>
            </a:br>
            <a:r>
              <a:rPr lang="nl-NL" dirty="0"/>
              <a:t>-Kuilenburg</a:t>
            </a:r>
            <a:br>
              <a:rPr lang="nl-NL" dirty="0"/>
            </a:br>
            <a:r>
              <a:rPr lang="nl-NL" dirty="0"/>
              <a:t>-Schuilkerken</a:t>
            </a:r>
            <a:br>
              <a:rPr lang="nl-NL" dirty="0"/>
            </a:br>
            <a:r>
              <a:rPr lang="nl-NL" dirty="0"/>
              <a:t>-Mensen in de cel</a:t>
            </a:r>
            <a:br>
              <a:rPr lang="nl-NL" dirty="0"/>
            </a:br>
            <a:r>
              <a:rPr lang="nl-NL" dirty="0"/>
              <a:t>-Twee stromingen in protestantisme predestinatieleer. </a:t>
            </a:r>
            <a:br>
              <a:rPr lang="nl-NL" dirty="0"/>
            </a:b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64393"/>
            <a:ext cx="5477065" cy="313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91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Predestinatieleer </a:t>
            </a:r>
            <a:br>
              <a:rPr lang="nl-NL" dirty="0"/>
            </a:br>
            <a:r>
              <a:rPr lang="nl-NL" sz="2000" dirty="0"/>
              <a:t>Wat was dit precies? Lezen bron 14 </a:t>
            </a:r>
            <a:r>
              <a:rPr lang="nl-NL" sz="2000" dirty="0" err="1"/>
              <a:t>blz</a:t>
            </a:r>
            <a:r>
              <a:rPr lang="nl-NL" sz="2000" dirty="0"/>
              <a:t> 53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8447" y="2560320"/>
            <a:ext cx="4794621" cy="3310128"/>
          </a:xfrm>
        </p:spPr>
        <p:txBody>
          <a:bodyPr/>
          <a:lstStyle/>
          <a:p>
            <a:r>
              <a:rPr lang="nl-NL" dirty="0"/>
              <a:t>Remonstranten(van Oldenbarnevelt)</a:t>
            </a:r>
          </a:p>
          <a:p>
            <a:r>
              <a:rPr lang="nl-NL" dirty="0"/>
              <a:t>Contraremonstranten(Maurits)</a:t>
            </a:r>
          </a:p>
          <a:p>
            <a:r>
              <a:rPr lang="nl-NL" dirty="0"/>
              <a:t>Katholieke leer? Spanjaarden?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9730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Terugblik</a:t>
            </a:r>
            <a:br>
              <a:rPr lang="nl-NL" dirty="0"/>
            </a:br>
            <a:r>
              <a:rPr lang="nl-NL" sz="2200" dirty="0"/>
              <a:t>Welke stelling past bij welk aspect (Economisch, Politiek, Cultureel)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17685" y="2407462"/>
            <a:ext cx="10691447" cy="3861453"/>
          </a:xfrm>
        </p:spPr>
        <p:txBody>
          <a:bodyPr>
            <a:normAutofit lnSpcReduction="10000"/>
          </a:bodyPr>
          <a:lstStyle/>
          <a:p>
            <a:r>
              <a:rPr lang="nl-NL" sz="1800" dirty="0"/>
              <a:t>Ik heb gister net een nieuw schilderij van Rembrandt van Rijn gekocht.</a:t>
            </a:r>
          </a:p>
          <a:p>
            <a:r>
              <a:rPr lang="nl-NL" sz="1800" dirty="0"/>
              <a:t>Ik hoop men in Frankrijk een misoogst heeft dan kunnen wij ervan profiteren.</a:t>
            </a:r>
          </a:p>
          <a:p>
            <a:r>
              <a:rPr lang="nl-NL" sz="1800" dirty="0"/>
              <a:t>Ik wil graag 50 goudstukken hebben voor die slaaf.</a:t>
            </a:r>
          </a:p>
          <a:p>
            <a:r>
              <a:rPr lang="nl-NL" sz="1800" dirty="0"/>
              <a:t>Het wachtwoord is ‘’heilige Maria’’ mag ik nu de kerk betreden? </a:t>
            </a:r>
          </a:p>
          <a:p>
            <a:r>
              <a:rPr lang="nl-NL" sz="1800" dirty="0"/>
              <a:t>Ik sprak net met een groepje joodse onderzoekers zij komen hier omdat ze zeggen dat we tolerant zijn. </a:t>
            </a:r>
          </a:p>
          <a:p>
            <a:r>
              <a:rPr lang="nl-NL" sz="1800" dirty="0"/>
              <a:t>We liggen hier nou al een paar weken te dobberen. Ik kijk uit naar kaap de goede hoop. </a:t>
            </a:r>
          </a:p>
          <a:p>
            <a:r>
              <a:rPr lang="nl-NL" sz="1800" dirty="0"/>
              <a:t>Kijk naar dat bouwwerk van onze buren wat een bijzonder huis hebben ze gebouwd deze bouwstijl zie je nergens. </a:t>
            </a:r>
          </a:p>
          <a:p>
            <a:r>
              <a:rPr lang="nl-NL" sz="1800" dirty="0"/>
              <a:t>Ik heb gister voor 30 goudstukken een deel van de VOC gekocht en ik heb er 60 goudstukken voor terug gekregen.</a:t>
            </a:r>
          </a:p>
          <a:p>
            <a:r>
              <a:rPr lang="nl-NL" sz="1800" dirty="0"/>
              <a:t>Ik zie tegenwoordig iedereen in die jurk lopen.</a:t>
            </a:r>
          </a:p>
          <a:p>
            <a:r>
              <a:rPr lang="nl-NL" sz="1800" dirty="0"/>
              <a:t>Koning? Nee wij hebben geen koning of keizer. Ik weet niet zo goed wie de baas is.</a:t>
            </a:r>
          </a:p>
          <a:p>
            <a:endParaRPr lang="nl-NL" sz="1800" dirty="0"/>
          </a:p>
          <a:p>
            <a:pPr marL="0" indent="0">
              <a:buNone/>
            </a:pPr>
            <a:endParaRPr lang="nl-NL" sz="1800" dirty="0"/>
          </a:p>
          <a:p>
            <a:endParaRPr lang="nl-NL" sz="18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951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Conflict Oldenbarnevelt en Maurits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Wie was wie ook alweer?</a:t>
            </a:r>
          </a:p>
          <a:p>
            <a:r>
              <a:rPr lang="nl-NL" dirty="0"/>
              <a:t>Wat zat Maurits dwars?</a:t>
            </a:r>
          </a:p>
          <a:p>
            <a:r>
              <a:rPr lang="nl-NL" dirty="0"/>
              <a:t>Wie steunde Oldenbarnevelt en wie steunde Maurits?</a:t>
            </a:r>
          </a:p>
          <a:p>
            <a:r>
              <a:rPr lang="nl-NL" dirty="0"/>
              <a:t>Waarom werd Oldenbarnevelt een verrader genoemd? 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88723" y="2467964"/>
            <a:ext cx="4334607" cy="3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98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Probleem met Spanje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Oorlog voeren of Vrede?</a:t>
            </a:r>
          </a:p>
          <a:p>
            <a:r>
              <a:rPr lang="nl-NL" dirty="0"/>
              <a:t>Willem II Stadhouder</a:t>
            </a:r>
          </a:p>
          <a:p>
            <a:r>
              <a:rPr lang="nl-NL" dirty="0"/>
              <a:t>Holland weigerde oorlog </a:t>
            </a:r>
            <a:r>
              <a:rPr lang="nl-NL" dirty="0">
                <a:sym typeface="Wingdings" panose="05000000000000000000" pitchFamily="2" charset="2"/>
              </a:rPr>
              <a:t> Maurits met leger naar Holland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7362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nu te doen?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1295401" y="2556932"/>
            <a:ext cx="9932376" cy="3318936"/>
          </a:xfrm>
        </p:spPr>
        <p:txBody>
          <a:bodyPr/>
          <a:lstStyle/>
          <a:p>
            <a:r>
              <a:rPr lang="nl-NL" dirty="0"/>
              <a:t>Maak de rest van de opdrachten van paragraaf 3.4 en 3.5 volgende week maandag af </a:t>
            </a:r>
          </a:p>
          <a:p>
            <a:r>
              <a:rPr lang="nl-NL" dirty="0"/>
              <a:t>Klaar?</a:t>
            </a:r>
          </a:p>
          <a:p>
            <a:r>
              <a:rPr lang="nl-NL" dirty="0"/>
              <a:t>Ga dan de oefenvragen maken die achterin je schrift staan.</a:t>
            </a:r>
          </a:p>
        </p:txBody>
      </p:sp>
    </p:spTree>
    <p:extLst>
      <p:ext uri="{BB962C8B-B14F-4D97-AF65-F5344CB8AC3E}">
        <p14:creationId xmlns:p14="http://schemas.microsoft.com/office/powerpoint/2010/main" val="2398541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Wetenschappelijk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Hugenoten</a:t>
            </a:r>
          </a:p>
          <a:p>
            <a:r>
              <a:rPr lang="nl-NL" dirty="0"/>
              <a:t>Tolerantie</a:t>
            </a:r>
          </a:p>
          <a:p>
            <a:r>
              <a:rPr lang="nl-NL" dirty="0"/>
              <a:t>Tweederangs burgers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Amsterdam 1</a:t>
            </a:r>
            <a:r>
              <a:rPr lang="nl-NL" baseline="30000" dirty="0"/>
              <a:t>e</a:t>
            </a:r>
            <a:r>
              <a:rPr lang="nl-NL" dirty="0"/>
              <a:t> stad met straatverlichting </a:t>
            </a:r>
          </a:p>
        </p:txBody>
      </p:sp>
    </p:spTree>
    <p:extLst>
      <p:ext uri="{BB962C8B-B14F-4D97-AF65-F5344CB8AC3E}">
        <p14:creationId xmlns:p14="http://schemas.microsoft.com/office/powerpoint/2010/main" val="390046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Anthonie van Leeuwenhoek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12053" y="2560638"/>
            <a:ext cx="4491094" cy="3309937"/>
          </a:xfrm>
          <a:prstGeom prst="rect">
            <a:avLst/>
          </a:prstGeom>
        </p:spPr>
      </p:pic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8577" y="2560638"/>
            <a:ext cx="4615961" cy="33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97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Christiaan Huygens</a:t>
            </a:r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31108" y="2560638"/>
            <a:ext cx="4052984" cy="3309937"/>
          </a:xfrm>
          <a:prstGeom prst="rect">
            <a:avLst/>
          </a:prstGeom>
        </p:spPr>
      </p:pic>
      <p:pic>
        <p:nvPicPr>
          <p:cNvPr id="11" name="Tijdelijke aanduiding voor inhoud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85781" y="2560638"/>
            <a:ext cx="3309937" cy="33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08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stond Nederland er rond 1600 voor?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Buitenbeentje van Europa</a:t>
            </a:r>
          </a:p>
          <a:p>
            <a:r>
              <a:rPr lang="nl-NL" dirty="0"/>
              <a:t>Val van Antwerpen 1585</a:t>
            </a:r>
          </a:p>
          <a:p>
            <a:r>
              <a:rPr lang="nl-NL" dirty="0"/>
              <a:t>Twaalf jarig bestand 1609-1621</a:t>
            </a:r>
          </a:p>
          <a:p>
            <a:r>
              <a:rPr lang="nl-NL" dirty="0"/>
              <a:t>Toenemende macht op zee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1061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837876"/>
          </a:xfrm>
        </p:spPr>
        <p:txBody>
          <a:bodyPr/>
          <a:lstStyle/>
          <a:p>
            <a:r>
              <a:rPr lang="nl-NL" dirty="0"/>
              <a:t>Wat gaan we doen vandaag?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295401" y="2426677"/>
            <a:ext cx="9601196" cy="3771900"/>
          </a:xfrm>
        </p:spPr>
        <p:txBody>
          <a:bodyPr/>
          <a:lstStyle/>
          <a:p>
            <a:r>
              <a:rPr lang="nl-NL" b="1" dirty="0"/>
              <a:t>Wat</a:t>
            </a:r>
            <a:r>
              <a:rPr lang="nl-NL" dirty="0"/>
              <a:t>; Opdracht blz. 7 werkboekje</a:t>
            </a:r>
          </a:p>
          <a:p>
            <a:r>
              <a:rPr lang="nl-NL" b="1" dirty="0"/>
              <a:t>Hoe</a:t>
            </a:r>
            <a:r>
              <a:rPr lang="nl-NL" dirty="0"/>
              <a:t>; Met behulp van de laptops of IPad, muziek mag.</a:t>
            </a:r>
          </a:p>
          <a:p>
            <a:r>
              <a:rPr lang="nl-NL" b="1" dirty="0"/>
              <a:t>Hulp</a:t>
            </a:r>
            <a:r>
              <a:rPr lang="nl-NL" dirty="0"/>
              <a:t>; De eerste 20min is het en stil. Je maakt het verslag alleen.</a:t>
            </a:r>
          </a:p>
          <a:p>
            <a:r>
              <a:rPr lang="nl-NL" b="1" dirty="0"/>
              <a:t>Tijd</a:t>
            </a:r>
            <a:r>
              <a:rPr lang="nl-NL" dirty="0"/>
              <a:t>; 50min. Einde van de les mailen.</a:t>
            </a:r>
          </a:p>
          <a:p>
            <a:r>
              <a:rPr lang="nl-NL" b="1" dirty="0"/>
              <a:t>Uitkomst</a:t>
            </a:r>
            <a:r>
              <a:rPr lang="nl-NL" dirty="0"/>
              <a:t>; Deze opdracht wordt samen met je schrift beoordeelt.</a:t>
            </a:r>
          </a:p>
          <a:p>
            <a:r>
              <a:rPr lang="nl-NL" b="1" dirty="0"/>
              <a:t>Klaar</a:t>
            </a:r>
            <a:r>
              <a:rPr lang="nl-NL" dirty="0"/>
              <a:t>?; Zoek uit wat er in 1672 gebeurde en neem dat op in je verslag.</a:t>
            </a:r>
          </a:p>
        </p:txBody>
      </p:sp>
    </p:spTree>
    <p:extLst>
      <p:ext uri="{BB962C8B-B14F-4D97-AF65-F5344CB8AC3E}">
        <p14:creationId xmlns:p14="http://schemas.microsoft.com/office/powerpoint/2010/main" val="271544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Rampjaar 1672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Fransen en Engelsen wilden meer macht</a:t>
            </a:r>
          </a:p>
          <a:p>
            <a:r>
              <a:rPr lang="nl-NL" dirty="0"/>
              <a:t>Over zee waren Nederlanders de baas</a:t>
            </a:r>
          </a:p>
          <a:p>
            <a:r>
              <a:rPr lang="nl-NL" dirty="0"/>
              <a:t>Over land verloor het van de Fransen</a:t>
            </a:r>
          </a:p>
          <a:p>
            <a:r>
              <a:rPr lang="nl-NL" dirty="0"/>
              <a:t>Amsterdam onder water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Aandelen in VOC niets meer waard</a:t>
            </a:r>
          </a:p>
        </p:txBody>
      </p:sp>
    </p:spTree>
    <p:extLst>
      <p:ext uri="{BB962C8B-B14F-4D97-AF65-F5344CB8AC3E}">
        <p14:creationId xmlns:p14="http://schemas.microsoft.com/office/powerpoint/2010/main" val="3304865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Begin Gouden eeuw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VOC / WIC </a:t>
            </a:r>
          </a:p>
          <a:p>
            <a:r>
              <a:rPr lang="nl-NL" dirty="0"/>
              <a:t>Stijging prijzen specerijen </a:t>
            </a:r>
          </a:p>
          <a:p>
            <a:r>
              <a:rPr lang="nl-NL" dirty="0"/>
              <a:t>Handelskapitalisme/Stapelmarkten </a:t>
            </a:r>
          </a:p>
          <a:p>
            <a:r>
              <a:rPr lang="nl-NL" dirty="0"/>
              <a:t>Economische welvaart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9011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8452" y="588714"/>
            <a:ext cx="9601196" cy="1178168"/>
          </a:xfrm>
        </p:spPr>
        <p:txBody>
          <a:bodyPr/>
          <a:lstStyle/>
          <a:p>
            <a:r>
              <a:rPr lang="nl-NL" dirty="0"/>
              <a:t>Oostzeehandel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723" y="1412876"/>
            <a:ext cx="6696925" cy="4879731"/>
          </a:xfrm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79582" y="2389578"/>
            <a:ext cx="4718304" cy="3310128"/>
          </a:xfrm>
        </p:spPr>
        <p:txBody>
          <a:bodyPr/>
          <a:lstStyle/>
          <a:p>
            <a:r>
              <a:rPr lang="nl-NL" dirty="0"/>
              <a:t>Stapelmarkten</a:t>
            </a:r>
          </a:p>
          <a:p>
            <a:r>
              <a:rPr lang="nl-NL" dirty="0"/>
              <a:t>Handelskapitalisme </a:t>
            </a:r>
          </a:p>
        </p:txBody>
      </p:sp>
    </p:spTree>
    <p:extLst>
      <p:ext uri="{BB962C8B-B14F-4D97-AF65-F5344CB8AC3E}">
        <p14:creationId xmlns:p14="http://schemas.microsoft.com/office/powerpoint/2010/main" val="592094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8448" y="673535"/>
            <a:ext cx="9601196" cy="1303867"/>
          </a:xfrm>
        </p:spPr>
        <p:txBody>
          <a:bodyPr/>
          <a:lstStyle/>
          <a:p>
            <a:r>
              <a:rPr lang="nl-NL" dirty="0"/>
              <a:t>Economische bloei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Stapelmarkt</a:t>
            </a:r>
          </a:p>
          <a:p>
            <a:r>
              <a:rPr lang="nl-NL" dirty="0"/>
              <a:t>Godsdienstvrijheid</a:t>
            </a:r>
          </a:p>
          <a:p>
            <a:r>
              <a:rPr lang="nl-NL" dirty="0"/>
              <a:t>Amsterdam hoofdstad</a:t>
            </a:r>
            <a:br>
              <a:rPr lang="nl-NL" dirty="0"/>
            </a:br>
            <a:r>
              <a:rPr lang="nl-NL" dirty="0"/>
              <a:t>inwoners 1610: 70.000</a:t>
            </a:r>
            <a:br>
              <a:rPr lang="nl-NL" dirty="0"/>
            </a:br>
            <a:r>
              <a:rPr lang="nl-NL" dirty="0"/>
              <a:t>inwoners 1680: 219.000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6751" y="1977402"/>
            <a:ext cx="5447367" cy="417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24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606" y="640938"/>
            <a:ext cx="9601196" cy="1303867"/>
          </a:xfrm>
        </p:spPr>
        <p:txBody>
          <a:bodyPr/>
          <a:lstStyle/>
          <a:p>
            <a:r>
              <a:rPr lang="nl-NL" dirty="0"/>
              <a:t> VOC</a:t>
            </a:r>
          </a:p>
        </p:txBody>
      </p:sp>
      <p:pic>
        <p:nvPicPr>
          <p:cNvPr id="2050" name="Picture 2" descr="Afbeeldingsresultaat voor route VO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3445" y="1944805"/>
            <a:ext cx="6467002" cy="43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403900" y="2560320"/>
            <a:ext cx="4718304" cy="3310128"/>
          </a:xfrm>
        </p:spPr>
        <p:txBody>
          <a:bodyPr/>
          <a:lstStyle/>
          <a:p>
            <a:r>
              <a:rPr lang="nl-NL" dirty="0"/>
              <a:t>Opgericht in 1602</a:t>
            </a:r>
          </a:p>
          <a:p>
            <a:r>
              <a:rPr lang="nl-NL" dirty="0"/>
              <a:t>Specerijen uit Indië</a:t>
            </a:r>
          </a:p>
          <a:p>
            <a:r>
              <a:rPr lang="nl-NL" dirty="0"/>
              <a:t>Slechte omstandigheden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6473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Niet overal economische bloei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Loop afstand van herenhuizen de Jordaan</a:t>
            </a:r>
          </a:p>
          <a:p>
            <a:r>
              <a:rPr lang="nl-NL" dirty="0"/>
              <a:t>Verschil tussen oost en west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146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8859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1958</TotalTime>
  <Words>653</Words>
  <Application>Microsoft Office PowerPoint</Application>
  <PresentationFormat>Breedbeeld</PresentationFormat>
  <Paragraphs>117</Paragraphs>
  <Slides>31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6" baseType="lpstr">
      <vt:lpstr>Arial</vt:lpstr>
      <vt:lpstr>Calibri</vt:lpstr>
      <vt:lpstr>Garamond</vt:lpstr>
      <vt:lpstr>Wingdings</vt:lpstr>
      <vt:lpstr>Organic</vt:lpstr>
      <vt:lpstr>Nederland en de Gouden eeuw</vt:lpstr>
      <vt:lpstr>Welke aspecten gaan we bekijken?</vt:lpstr>
      <vt:lpstr>Hoe stond Nederland er rond 1600 voor?</vt:lpstr>
      <vt:lpstr>Begin Gouden eeuw</vt:lpstr>
      <vt:lpstr>Oostzeehandel</vt:lpstr>
      <vt:lpstr>Economische bloei</vt:lpstr>
      <vt:lpstr> VOC</vt:lpstr>
      <vt:lpstr>Niet overal economische bloei</vt:lpstr>
      <vt:lpstr>PowerPoint-presentatie</vt:lpstr>
      <vt:lpstr>Slavenhandel</vt:lpstr>
      <vt:lpstr>Driehoeks handel</vt:lpstr>
      <vt:lpstr>Kritiek </vt:lpstr>
      <vt:lpstr>PowerPoint-presentatie</vt:lpstr>
      <vt:lpstr>Cultureel Aspect</vt:lpstr>
      <vt:lpstr>Schilderkunst</vt:lpstr>
      <vt:lpstr>PowerPoint-presentatie</vt:lpstr>
      <vt:lpstr>PowerPoint-presentatie</vt:lpstr>
      <vt:lpstr>PowerPoint-presentatie</vt:lpstr>
      <vt:lpstr>Samenleving</vt:lpstr>
      <vt:lpstr>Politiek/Bestuur</vt:lpstr>
      <vt:lpstr>Wat hebben we gezien in het filmpje?</vt:lpstr>
      <vt:lpstr>Predestinatieleer  Wat was dit precies? Lezen bron 14 blz 53</vt:lpstr>
      <vt:lpstr>Terugblik Welke stelling past bij welk aspect (Economisch, Politiek, Cultureel)</vt:lpstr>
      <vt:lpstr>Conflict Oldenbarnevelt en Maurits </vt:lpstr>
      <vt:lpstr>Probleem met Spanje</vt:lpstr>
      <vt:lpstr>Wat nu te doen?</vt:lpstr>
      <vt:lpstr>Wetenschappelijk</vt:lpstr>
      <vt:lpstr>Anthonie van Leeuwenhoek</vt:lpstr>
      <vt:lpstr>Christiaan Huygens</vt:lpstr>
      <vt:lpstr>Wat gaan we doen vandaag?</vt:lpstr>
      <vt:lpstr>Rampjaar 1672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Nederland en de Gouden eeuw</dc:title>
  <dc:creator>Startklaar</dc:creator>
  <cp:lastModifiedBy>Startklaar</cp:lastModifiedBy>
  <cp:revision>65</cp:revision>
  <dcterms:created xsi:type="dcterms:W3CDTF">2017-01-06T09:30:51Z</dcterms:created>
  <dcterms:modified xsi:type="dcterms:W3CDTF">2017-02-23T10:29:11Z</dcterms:modified>
</cp:coreProperties>
</file>